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9" r:id="rId2"/>
    <p:sldId id="262" r:id="rId3"/>
    <p:sldId id="264" r:id="rId4"/>
    <p:sldId id="283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4" r:id="rId23"/>
  </p:sldIdLst>
  <p:sldSz cx="9144000" cy="5143500" type="screen16x9"/>
  <p:notesSz cx="7102475" cy="9388475"/>
  <p:embeddedFontLst>
    <p:embeddedFont>
      <p:font typeface="Georgia" panose="02040502050405020303" pitchFamily="18" charset="0"/>
      <p:regular r:id="rId25"/>
      <p:bold r:id="rId26"/>
      <p:italic r:id="rId27"/>
      <p:boldItalic r:id="rId28"/>
    </p:embeddedFont>
    <p:embeddedFont>
      <p:font typeface="PT Sans" panose="020B0503020203020204" pitchFamily="34" charset="77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6A4FFBE-CAD6-4FB6-8A20-BC737260B78C}">
          <p14:sldIdLst>
            <p14:sldId id="259"/>
            <p14:sldId id="262"/>
            <p14:sldId id="264"/>
            <p14:sldId id="283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e Harris" initials="NH" lastIdx="6" clrIdx="0">
    <p:extLst>
      <p:ext uri="{19B8F6BF-5375-455C-9EA6-DF929625EA0E}">
        <p15:presenceInfo xmlns:p15="http://schemas.microsoft.com/office/powerpoint/2012/main" userId="S::nichole.harris@libertyits.com::4d067a41-2d69-4a6d-9bab-87336b043a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376"/>
    <a:srgbClr val="00B0F0"/>
    <a:srgbClr val="8ED7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01BE56-59EA-466E-BF67-B59DAC154010}" v="1" dt="2023-10-26T14:44:48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5" autoAdjust="0"/>
    <p:restoredTop sz="96055" autoAdjust="0"/>
  </p:normalViewPr>
  <p:slideViewPr>
    <p:cSldViewPr snapToGrid="0">
      <p:cViewPr varScale="1">
        <p:scale>
          <a:sx n="110" d="100"/>
          <a:sy n="110" d="100"/>
        </p:scale>
        <p:origin x="176" y="49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9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6337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13" tIns="94213" rIns="94213" bIns="94213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704850"/>
            <a:ext cx="6257925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spcFirstLastPara="1" wrap="square" lIns="94213" tIns="94213" rIns="94213" bIns="94213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u="none" strike="noStrike" cap="none" dirty="0">
              <a:solidFill>
                <a:schemeClr val="tx1"/>
              </a:solidFill>
              <a:latin typeface="Slack-Lato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682033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u="none" strike="noStrike" cap="none" dirty="0">
              <a:solidFill>
                <a:schemeClr val="tx1"/>
              </a:solidFill>
              <a:latin typeface="Slack-Lato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1319225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u="none" strike="noStrike" cap="none" dirty="0">
              <a:solidFill>
                <a:schemeClr val="tx1"/>
              </a:solidFill>
              <a:latin typeface="Slack-Lato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574228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u="none" strike="noStrike" cap="none" dirty="0">
              <a:solidFill>
                <a:schemeClr val="tx1"/>
              </a:solidFill>
              <a:latin typeface="Slack-Lato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4253402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u="none" strike="noStrike" cap="none" dirty="0">
              <a:solidFill>
                <a:schemeClr val="tx1"/>
              </a:solidFill>
              <a:latin typeface="Slack-Lato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1151771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u="none" strike="noStrike" cap="none" dirty="0">
              <a:solidFill>
                <a:schemeClr val="tx1"/>
              </a:solidFill>
              <a:latin typeface="Slack-Lato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221397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u="none" strike="noStrike" cap="none" dirty="0">
              <a:solidFill>
                <a:schemeClr val="tx1"/>
              </a:solidFill>
              <a:latin typeface="Slack-Lato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774940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u="none" strike="noStrike" cap="none" dirty="0">
              <a:solidFill>
                <a:schemeClr val="tx1"/>
              </a:solidFill>
              <a:latin typeface="Slack-Lato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1733398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u="none" strike="noStrike" cap="none" dirty="0">
              <a:solidFill>
                <a:schemeClr val="tx1"/>
              </a:solidFill>
              <a:latin typeface="Slack-Lato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4227538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u="none" strike="noStrike" cap="none" dirty="0">
              <a:solidFill>
                <a:schemeClr val="tx1"/>
              </a:solidFill>
              <a:latin typeface="Slack-Lato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688051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u="none" strike="noStrike" cap="none" dirty="0">
              <a:solidFill>
                <a:schemeClr val="tx1"/>
              </a:solidFill>
              <a:latin typeface="Slack-Lato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14639361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u="none" strike="noStrike" cap="none" dirty="0">
              <a:solidFill>
                <a:schemeClr val="tx1"/>
              </a:solidFill>
              <a:latin typeface="Slack-Lato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852821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u="none" strike="noStrike" cap="none" dirty="0">
              <a:solidFill>
                <a:schemeClr val="tx1"/>
              </a:solidFill>
              <a:latin typeface="Slack-Lato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901512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u="none" strike="noStrike" cap="none" dirty="0">
              <a:solidFill>
                <a:schemeClr val="tx1"/>
              </a:solidFill>
              <a:latin typeface="Slack-Lato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1387355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u="none" strike="noStrike" cap="none" dirty="0">
              <a:solidFill>
                <a:schemeClr val="tx1"/>
              </a:solidFill>
              <a:latin typeface="Slack-Lato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908195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u="none" strike="noStrike" cap="none" dirty="0">
              <a:solidFill>
                <a:schemeClr val="tx1"/>
              </a:solidFill>
              <a:latin typeface="Slack-Lato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1886470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u="none" strike="noStrike" cap="none" dirty="0">
              <a:solidFill>
                <a:schemeClr val="tx1"/>
              </a:solidFill>
              <a:latin typeface="Slack-Lato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730655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u="none" strike="noStrike" cap="none" dirty="0">
              <a:solidFill>
                <a:schemeClr val="tx1"/>
              </a:solidFill>
              <a:latin typeface="Slack-Lato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4085892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u="none" strike="noStrike" cap="none" dirty="0">
              <a:solidFill>
                <a:schemeClr val="tx1"/>
              </a:solidFill>
              <a:latin typeface="Slack-Lato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1348066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u="none" strike="noStrike" cap="none" dirty="0">
              <a:solidFill>
                <a:schemeClr val="tx1"/>
              </a:solidFill>
              <a:latin typeface="Slack-Lato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1140013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0" i="0" u="none" strike="noStrike" cap="none" dirty="0">
              <a:solidFill>
                <a:schemeClr val="tx1"/>
              </a:solidFill>
              <a:latin typeface="Slack-Lato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322654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3425" y="106132"/>
            <a:ext cx="2708126" cy="5736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774550"/>
            <a:ext cx="9144000" cy="4368900"/>
          </a:xfrm>
          <a:prstGeom prst="rect">
            <a:avLst/>
          </a:prstGeom>
          <a:solidFill>
            <a:srgbClr val="003F7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None/>
              <a:defRPr sz="2800"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59" name="Google Shape;5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3425" y="106132"/>
            <a:ext cx="2708126" cy="573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"/>
              <a:buChar char="●"/>
              <a:defRPr sz="1800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Char char="○"/>
              <a:defRPr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Char char="■"/>
              <a:defRPr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Char char="●"/>
              <a:defRPr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Char char="○"/>
              <a:defRPr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Char char="■"/>
              <a:defRPr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Char char="●"/>
              <a:defRPr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Char char="○"/>
              <a:defRPr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T Sans"/>
              <a:buChar char="■"/>
              <a:defRPr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 </a:t>
            </a:r>
            <a:endParaRPr sz="3600"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Georgia" panose="02040502050405020303" pitchFamily="18" charset="0"/>
                <a:ea typeface="PT Sans"/>
                <a:cs typeface="PT Sans"/>
                <a:sym typeface="PT Sans"/>
              </a:rPr>
              <a:t> </a:t>
            </a:r>
          </a:p>
        </p:txBody>
      </p:sp>
      <p:sp>
        <p:nvSpPr>
          <p:cNvPr id="2" name="Google Shape;66;p13">
            <a:extLst>
              <a:ext uri="{FF2B5EF4-FFF2-40B4-BE49-F238E27FC236}">
                <a16:creationId xmlns:a16="http://schemas.microsoft.com/office/drawing/2014/main" id="{8C0F637E-7493-A78B-8054-C97661E0D181}"/>
              </a:ext>
            </a:extLst>
          </p:cNvPr>
          <p:cNvSpPr txBox="1">
            <a:spLocks/>
          </p:cNvSpPr>
          <p:nvPr/>
        </p:nvSpPr>
        <p:spPr>
          <a:xfrm>
            <a:off x="464108" y="8969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Georgia"/>
              <a:buNone/>
              <a:defRPr sz="4800" b="0" i="0" u="none" strike="noStrike" cap="non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/>
              <a:t>VA Letters Migration from </a:t>
            </a:r>
            <a:r>
              <a:rPr lang="en-US" sz="3600" dirty="0" err="1"/>
              <a:t>iText</a:t>
            </a:r>
            <a:r>
              <a:rPr lang="en-US" sz="3600" dirty="0"/>
              <a:t> to </a:t>
            </a:r>
            <a:r>
              <a:rPr lang="en-US" sz="3600" dirty="0" err="1"/>
              <a:t>PDFBox</a:t>
            </a:r>
            <a:endParaRPr lang="en-US" sz="3600" dirty="0"/>
          </a:p>
        </p:txBody>
      </p:sp>
      <p:sp>
        <p:nvSpPr>
          <p:cNvPr id="3" name="Google Shape;67;p13">
            <a:extLst>
              <a:ext uri="{FF2B5EF4-FFF2-40B4-BE49-F238E27FC236}">
                <a16:creationId xmlns:a16="http://schemas.microsoft.com/office/drawing/2014/main" id="{F1970897-B59E-7F63-2A5A-AA7845724522}"/>
              </a:ext>
            </a:extLst>
          </p:cNvPr>
          <p:cNvSpPr txBox="1">
            <a:spLocks/>
          </p:cNvSpPr>
          <p:nvPr/>
        </p:nvSpPr>
        <p:spPr>
          <a:xfrm>
            <a:off x="464100" y="29865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dk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" sz="2400" dirty="0" err="1">
                <a:solidFill>
                  <a:srgbClr val="FFFFFF"/>
                </a:solidFill>
                <a:latin typeface="Georgia" panose="02040502050405020303" pitchFamily="18" charset="0"/>
                <a:ea typeface="PT Sans"/>
                <a:cs typeface="PT Sans"/>
                <a:sym typeface="PT Sans"/>
              </a:rPr>
              <a:t>NinjaPigs</a:t>
            </a:r>
            <a:endParaRPr lang="en" sz="2400" dirty="0">
              <a:solidFill>
                <a:srgbClr val="FFFFFF"/>
              </a:solidFill>
              <a:latin typeface="Georgia" panose="02040502050405020303" pitchFamily="18" charset="0"/>
              <a:ea typeface="PT Sans"/>
              <a:cs typeface="PT Sans"/>
              <a:sym typeface="PT Sans"/>
            </a:endParaRPr>
          </a:p>
          <a:p>
            <a:pPr marL="0" indent="0"/>
            <a:r>
              <a:rPr lang="en" sz="2400">
                <a:solidFill>
                  <a:srgbClr val="FFFFFF"/>
                </a:solidFill>
                <a:latin typeface="Georgia" panose="02040502050405020303" pitchFamily="18" charset="0"/>
                <a:ea typeface="PT Sans"/>
                <a:cs typeface="PT Sans"/>
                <a:sym typeface="PT Sans"/>
              </a:rPr>
              <a:t>Sprint 97</a:t>
            </a:r>
            <a:endParaRPr lang="en" sz="2400" dirty="0">
              <a:solidFill>
                <a:srgbClr val="FFFFFF"/>
              </a:solidFill>
              <a:latin typeface="Georgia" panose="02040502050405020303" pitchFamily="18" charset="0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886F0A-2151-43DD-8EFC-DE9967EF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" y="604555"/>
            <a:ext cx="8551459" cy="1226716"/>
          </a:xfrm>
        </p:spPr>
        <p:txBody>
          <a:bodyPr/>
          <a:lstStyle/>
          <a:p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400" b="1" dirty="0"/>
              <a:t>Only viable alternative: Apache </a:t>
            </a:r>
            <a:r>
              <a:rPr lang="en-US" sz="2400" b="1" dirty="0" err="1"/>
              <a:t>PDFBox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05CA3C-D331-48FE-97A5-B694515BE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710" y="1062539"/>
            <a:ext cx="8354101" cy="2050433"/>
          </a:xfrm>
        </p:spPr>
        <p:txBody>
          <a:bodyPr/>
          <a:lstStyle/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Uses permissive MIT license </a:t>
            </a:r>
          </a:p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Extremely low level library allows for adding 508 accessibility tagging</a:t>
            </a:r>
          </a:p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Full control over what we do in terms of generating PDF</a:t>
            </a:r>
          </a:p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Faster than </a:t>
            </a:r>
            <a:r>
              <a:rPr lang="en-US" sz="1600" dirty="0" err="1">
                <a:solidFill>
                  <a:srgbClr val="000000"/>
                </a:solidFill>
                <a:latin typeface="+mn-lt"/>
              </a:rPr>
              <a:t>iText</a:t>
            </a:r>
            <a:endParaRPr lang="en-US" sz="1600" dirty="0">
              <a:solidFill>
                <a:srgbClr val="000000"/>
              </a:solidFill>
              <a:latin typeface="+mn-lt"/>
            </a:endParaRPr>
          </a:p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Better regression testing</a:t>
            </a:r>
          </a:p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Downsides:</a:t>
            </a:r>
          </a:p>
          <a:p>
            <a:pPr marL="912813" lvl="1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Way more code</a:t>
            </a:r>
          </a:p>
          <a:p>
            <a:pPr marL="912813" lvl="1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Difficulty getting accessibility tagging to pass WCAG 2.0 Standard</a:t>
            </a:r>
          </a:p>
        </p:txBody>
      </p:sp>
      <p:pic>
        <p:nvPicPr>
          <p:cNvPr id="4" name="Picture 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EA1CD0D9-D817-451A-9BFC-D69BA45F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31" y="64455"/>
            <a:ext cx="927193" cy="148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1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886F0A-2151-43DD-8EFC-DE9967EF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" y="192697"/>
            <a:ext cx="8551459" cy="1226716"/>
          </a:xfrm>
        </p:spPr>
        <p:txBody>
          <a:bodyPr/>
          <a:lstStyle/>
          <a:p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400" b="1" dirty="0"/>
              <a:t>New Flow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pic>
        <p:nvPicPr>
          <p:cNvPr id="4" name="Picture 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EA1CD0D9-D817-451A-9BFC-D69BA45F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31" y="64455"/>
            <a:ext cx="927193" cy="1483201"/>
          </a:xfrm>
          <a:prstGeom prst="rect">
            <a:avLst/>
          </a:prstGeom>
        </p:spPr>
      </p:pic>
      <p:pic>
        <p:nvPicPr>
          <p:cNvPr id="2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6B79267-8EE6-1175-2C44-A070E03003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38"/>
          <a:stretch/>
        </p:blipFill>
        <p:spPr>
          <a:xfrm>
            <a:off x="179876" y="1419413"/>
            <a:ext cx="3994215" cy="30301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8C7DEE-745A-E667-00FB-952E4612EAAF}"/>
              </a:ext>
            </a:extLst>
          </p:cNvPr>
          <p:cNvSpPr/>
          <p:nvPr/>
        </p:nvSpPr>
        <p:spPr>
          <a:xfrm>
            <a:off x="587788" y="2567549"/>
            <a:ext cx="3421998" cy="1297497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FFE4B-42DA-1802-4C10-D6307C06CD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15" r="-1"/>
          <a:stretch/>
        </p:blipFill>
        <p:spPr>
          <a:xfrm>
            <a:off x="5095631" y="1782158"/>
            <a:ext cx="2821727" cy="23046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381151-B77E-A8EE-E251-F4F14B08068A}"/>
              </a:ext>
            </a:extLst>
          </p:cNvPr>
          <p:cNvSpPr/>
          <p:nvPr/>
        </p:nvSpPr>
        <p:spPr>
          <a:xfrm>
            <a:off x="5580696" y="3062331"/>
            <a:ext cx="1883597" cy="37557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85D206-F34E-69AC-A063-6CE5D1591FED}"/>
              </a:ext>
            </a:extLst>
          </p:cNvPr>
          <p:cNvCxnSpPr>
            <a:cxnSpLocks/>
          </p:cNvCxnSpPr>
          <p:nvPr/>
        </p:nvCxnSpPr>
        <p:spPr>
          <a:xfrm>
            <a:off x="4275016" y="3196492"/>
            <a:ext cx="7268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109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886F0A-2151-43DD-8EFC-DE9967EF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" y="604555"/>
            <a:ext cx="8551459" cy="1226716"/>
          </a:xfrm>
        </p:spPr>
        <p:txBody>
          <a:bodyPr/>
          <a:lstStyle/>
          <a:p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400" b="1" dirty="0"/>
              <a:t>Conversion Example: Logo &amp; title using </a:t>
            </a:r>
            <a:r>
              <a:rPr lang="en-US" sz="2400" b="1" dirty="0" err="1"/>
              <a:t>iText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pic>
        <p:nvPicPr>
          <p:cNvPr id="4" name="Picture 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EA1CD0D9-D817-451A-9BFC-D69BA45F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31" y="64455"/>
            <a:ext cx="927193" cy="14832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EB9620-FCA6-D14D-9B9D-C38514A76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" y="2296506"/>
            <a:ext cx="8997696" cy="101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53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886F0A-2151-43DD-8EFC-DE9967EF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1" y="192697"/>
            <a:ext cx="8551459" cy="1226716"/>
          </a:xfrm>
        </p:spPr>
        <p:txBody>
          <a:bodyPr/>
          <a:lstStyle/>
          <a:p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400" b="1" dirty="0"/>
              <a:t>logo with </a:t>
            </a:r>
            <a:r>
              <a:rPr lang="en-US" sz="2400" b="1" dirty="0" err="1"/>
              <a:t>PDFBox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pic>
        <p:nvPicPr>
          <p:cNvPr id="4" name="Picture 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EA1CD0D9-D817-451A-9BFC-D69BA45F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31" y="64455"/>
            <a:ext cx="927193" cy="1483201"/>
          </a:xfrm>
          <a:prstGeom prst="rect">
            <a:avLst/>
          </a:prstGeom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3907F873-49CC-901E-68FC-38ED63C56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646" y="609634"/>
            <a:ext cx="5126867" cy="4447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4580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886F0A-2151-43DD-8EFC-DE9967EF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" y="522379"/>
            <a:ext cx="8551459" cy="1226716"/>
          </a:xfrm>
        </p:spPr>
        <p:txBody>
          <a:bodyPr/>
          <a:lstStyle/>
          <a:p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400" b="1" dirty="0"/>
              <a:t>Our main class that contains core </a:t>
            </a:r>
            <a:r>
              <a:rPr lang="en-US" sz="2400" b="1" dirty="0" err="1"/>
              <a:t>PDFBox</a:t>
            </a:r>
            <a:r>
              <a:rPr lang="en-US" sz="2400" b="1" dirty="0"/>
              <a:t> logic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05CA3C-D331-48FE-97A5-B694515BE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711" y="911801"/>
            <a:ext cx="2791494" cy="2050433"/>
          </a:xfrm>
        </p:spPr>
        <p:txBody>
          <a:bodyPr/>
          <a:lstStyle/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Creates simple interface for all PDF letter building</a:t>
            </a:r>
          </a:p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Abstracts away all accessibility tagging</a:t>
            </a:r>
          </a:p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Has functions for adding in text, tables, and lists </a:t>
            </a:r>
          </a:p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Abstracts away line wrapping and detection of new pages </a:t>
            </a:r>
          </a:p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Detects links in text and setups up highlighting them &amp; annotating them</a:t>
            </a:r>
          </a:p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" name="Picture 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EA1CD0D9-D817-451A-9BFC-D69BA45F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31" y="64455"/>
            <a:ext cx="927193" cy="14832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FF8D59-6514-9B35-22E6-766B45A12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390" y="1135737"/>
            <a:ext cx="4638236" cy="331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1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886F0A-2151-43DD-8EFC-DE9967EF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" y="472615"/>
            <a:ext cx="8551459" cy="1226716"/>
          </a:xfrm>
        </p:spPr>
        <p:txBody>
          <a:bodyPr/>
          <a:lstStyle/>
          <a:p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400" b="1" dirty="0"/>
              <a:t>Using </a:t>
            </a:r>
            <a:r>
              <a:rPr lang="en-US" sz="2400" b="1" dirty="0" err="1"/>
              <a:t>CustomTaggedPdfBuilder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pic>
        <p:nvPicPr>
          <p:cNvPr id="4" name="Picture 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EA1CD0D9-D817-451A-9BFC-D69BA45F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31" y="64455"/>
            <a:ext cx="927193" cy="1483201"/>
          </a:xfrm>
          <a:prstGeom prst="rect">
            <a:avLst/>
          </a:prstGeom>
        </p:spPr>
      </p:pic>
      <p:pic>
        <p:nvPicPr>
          <p:cNvPr id="2" name="Content Placeholder 8">
            <a:extLst>
              <a:ext uri="{FF2B5EF4-FFF2-40B4-BE49-F238E27FC236}">
                <a16:creationId xmlns:a16="http://schemas.microsoft.com/office/drawing/2014/main" id="{783B3F31-11F1-1C86-7725-9E9AE8D0A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31" y="1011328"/>
            <a:ext cx="6780700" cy="3797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568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886F0A-2151-43DD-8EFC-DE9967EF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" y="410412"/>
            <a:ext cx="8551459" cy="1226716"/>
          </a:xfrm>
        </p:spPr>
        <p:txBody>
          <a:bodyPr/>
          <a:lstStyle/>
          <a:p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400" b="1" dirty="0"/>
              <a:t>New Regression testing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pic>
        <p:nvPicPr>
          <p:cNvPr id="4" name="Picture 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EA1CD0D9-D817-451A-9BFC-D69BA45F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31" y="64455"/>
            <a:ext cx="927193" cy="1483201"/>
          </a:xfrm>
          <a:prstGeom prst="rect">
            <a:avLst/>
          </a:prstGeom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D2CC947D-BE2F-7AD2-F5C9-F7720A879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14" y="1328609"/>
            <a:ext cx="8010371" cy="28141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CFC69A-8778-CF59-BA32-5F20017D066B}"/>
              </a:ext>
            </a:extLst>
          </p:cNvPr>
          <p:cNvSpPr txBox="1"/>
          <p:nvPr/>
        </p:nvSpPr>
        <p:spPr>
          <a:xfrm>
            <a:off x="1164065" y="4244980"/>
            <a:ext cx="741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implementation found in Letter Generator Git repo -&gt; </a:t>
            </a:r>
            <a:r>
              <a:rPr lang="en-US" dirty="0" err="1"/>
              <a:t>PdfTestingUtil.java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4073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886F0A-2151-43DD-8EFC-DE9967EF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" y="473965"/>
            <a:ext cx="8551459" cy="1226716"/>
          </a:xfrm>
        </p:spPr>
        <p:txBody>
          <a:bodyPr/>
          <a:lstStyle/>
          <a:p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400" b="1" dirty="0"/>
              <a:t>WCAG 2.0 standard adherence 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05CA3C-D331-48FE-97A5-B694515BE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8547" y="832214"/>
            <a:ext cx="8354101" cy="2050433"/>
          </a:xfrm>
        </p:spPr>
        <p:txBody>
          <a:bodyPr/>
          <a:lstStyle/>
          <a:p>
            <a:pPr marL="169863" indent="0" algn="l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Full compliance except for tables not having column headers</a:t>
            </a:r>
          </a:p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" name="Picture 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EA1CD0D9-D817-451A-9BFC-D69BA45F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31" y="64455"/>
            <a:ext cx="927193" cy="14832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AFDE35-BC90-2017-CA39-D6FB8EACF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585" y="1310014"/>
            <a:ext cx="6836033" cy="37571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D1AAAA-262C-E99C-83AB-FBE707AD6806}"/>
              </a:ext>
            </a:extLst>
          </p:cNvPr>
          <p:cNvSpPr/>
          <p:nvPr/>
        </p:nvSpPr>
        <p:spPr>
          <a:xfrm>
            <a:off x="909585" y="3937519"/>
            <a:ext cx="1659444" cy="732016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33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886F0A-2151-43DD-8EFC-DE9967EF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6" y="727653"/>
            <a:ext cx="8551459" cy="1226716"/>
          </a:xfrm>
        </p:spPr>
        <p:txBody>
          <a:bodyPr/>
          <a:lstStyle/>
          <a:p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400" b="1" dirty="0"/>
              <a:t>Part of WCAG 2.0 compliance report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pic>
        <p:nvPicPr>
          <p:cNvPr id="4" name="Picture 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EA1CD0D9-D817-451A-9BFC-D69BA45F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31" y="64455"/>
            <a:ext cx="927193" cy="14832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41C7A9-3C7D-F7AC-0AE4-0B744A571E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75"/>
          <a:stretch/>
        </p:blipFill>
        <p:spPr>
          <a:xfrm>
            <a:off x="0" y="1462395"/>
            <a:ext cx="9136692" cy="361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24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886F0A-2151-43DD-8EFC-DE9967EF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" y="422852"/>
            <a:ext cx="8551459" cy="1226716"/>
          </a:xfrm>
        </p:spPr>
        <p:txBody>
          <a:bodyPr/>
          <a:lstStyle/>
          <a:p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400" b="1" dirty="0"/>
              <a:t>Table that doesn’t comply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05CA3C-D331-48FE-97A5-B694515BE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710" y="806055"/>
            <a:ext cx="8354101" cy="2050433"/>
          </a:xfrm>
        </p:spPr>
        <p:txBody>
          <a:bodyPr/>
          <a:lstStyle/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WCAG 2.0 is okay with column headers only</a:t>
            </a:r>
          </a:p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WCAG 2.0 doesn’t like tables with row headers </a:t>
            </a:r>
          </a:p>
          <a:p>
            <a:pPr marL="912813" lvl="1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Common Look marks 1 error per line</a:t>
            </a:r>
          </a:p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We left letter formatting as is for now</a:t>
            </a:r>
          </a:p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" name="Picture 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EA1CD0D9-D817-451A-9BFC-D69BA45F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31" y="64455"/>
            <a:ext cx="927193" cy="14832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2604EB-E671-3A9C-0110-7B031F8BB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33" y="2032770"/>
            <a:ext cx="6589012" cy="30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23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886F0A-2151-43DD-8EFC-DE9967EF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" y="604555"/>
            <a:ext cx="8551459" cy="1226716"/>
          </a:xfrm>
        </p:spPr>
        <p:txBody>
          <a:bodyPr/>
          <a:lstStyle/>
          <a:p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What is </a:t>
            </a:r>
            <a:r>
              <a:rPr lang="en-US" sz="2800" b="1" dirty="0" err="1"/>
              <a:t>iText</a:t>
            </a:r>
            <a:r>
              <a:rPr lang="en-US" sz="2800" b="1" dirty="0"/>
              <a:t>?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05CA3C-D331-48FE-97A5-B694515BE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710" y="1261797"/>
            <a:ext cx="8354101" cy="2050433"/>
          </a:xfrm>
        </p:spPr>
        <p:txBody>
          <a:bodyPr/>
          <a:lstStyle/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It’s a PDF Library</a:t>
            </a:r>
          </a:p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Previously used for Letter Generator to convert HTML files into PDF </a:t>
            </a:r>
          </a:p>
        </p:txBody>
      </p:sp>
      <p:pic>
        <p:nvPicPr>
          <p:cNvPr id="4" name="Picture 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EA1CD0D9-D817-451A-9BFC-D69BA45F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31" y="64455"/>
            <a:ext cx="927193" cy="148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0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886F0A-2151-43DD-8EFC-DE9967EF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" y="478836"/>
            <a:ext cx="8551459" cy="1226716"/>
          </a:xfrm>
        </p:spPr>
        <p:txBody>
          <a:bodyPr/>
          <a:lstStyle/>
          <a:p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400" b="1" dirty="0"/>
              <a:t>Apple Voiceover on old </a:t>
            </a:r>
            <a:r>
              <a:rPr lang="en-US" sz="2400" b="1" dirty="0" err="1"/>
              <a:t>iText</a:t>
            </a:r>
            <a:r>
              <a:rPr lang="en-US" sz="2400" b="1" dirty="0"/>
              <a:t> letter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pic>
        <p:nvPicPr>
          <p:cNvPr id="4" name="Picture 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EA1CD0D9-D817-451A-9BFC-D69BA45F3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31" y="64455"/>
            <a:ext cx="927193" cy="1483201"/>
          </a:xfrm>
          <a:prstGeom prst="rect">
            <a:avLst/>
          </a:prstGeom>
        </p:spPr>
      </p:pic>
      <p:pic>
        <p:nvPicPr>
          <p:cNvPr id="2" name="old_itext_benefit_summary_voiceover.mp4">
            <a:hlinkClick r:id="" action="ppaction://media"/>
            <a:extLst>
              <a:ext uri="{FF2B5EF4-FFF2-40B4-BE49-F238E27FC236}">
                <a16:creationId xmlns:a16="http://schemas.microsoft.com/office/drawing/2014/main" id="{1918E752-3726-7C52-FC07-42FEA0447F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7728" y="1092194"/>
            <a:ext cx="7018705" cy="3948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92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886F0A-2151-43DD-8EFC-DE9967EF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" y="491276"/>
            <a:ext cx="8551459" cy="1226716"/>
          </a:xfrm>
        </p:spPr>
        <p:txBody>
          <a:bodyPr/>
          <a:lstStyle/>
          <a:p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400" b="1" dirty="0"/>
              <a:t>Apple voice over on new </a:t>
            </a:r>
            <a:r>
              <a:rPr lang="en-US" sz="2400" b="1" dirty="0" err="1"/>
              <a:t>PDFBox</a:t>
            </a:r>
            <a:r>
              <a:rPr lang="en-US" sz="2400" b="1" dirty="0"/>
              <a:t> letter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pic>
        <p:nvPicPr>
          <p:cNvPr id="4" name="Picture 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EA1CD0D9-D817-451A-9BFC-D69BA45F3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931" y="64455"/>
            <a:ext cx="927193" cy="1483201"/>
          </a:xfrm>
          <a:prstGeom prst="rect">
            <a:avLst/>
          </a:prstGeom>
        </p:spPr>
      </p:pic>
      <p:pic>
        <p:nvPicPr>
          <p:cNvPr id="2" name="new_pdbox_benefit_summary_voiceover-2.mp4">
            <a:hlinkClick r:id="" action="ppaction://media"/>
            <a:extLst>
              <a:ext uri="{FF2B5EF4-FFF2-40B4-BE49-F238E27FC236}">
                <a16:creationId xmlns:a16="http://schemas.microsoft.com/office/drawing/2014/main" id="{3FCFA54E-C833-0840-8627-5A876401E9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9020" y="1005906"/>
            <a:ext cx="6916122" cy="3890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871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886F0A-2151-43DD-8EFC-DE9967EF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" y="410411"/>
            <a:ext cx="8551459" cy="1226716"/>
          </a:xfrm>
        </p:spPr>
        <p:txBody>
          <a:bodyPr/>
          <a:lstStyle/>
          <a:p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400" b="1" dirty="0"/>
              <a:t>Performance Comparison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pic>
        <p:nvPicPr>
          <p:cNvPr id="4" name="Picture 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EA1CD0D9-D817-451A-9BFC-D69BA45F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31" y="64455"/>
            <a:ext cx="927193" cy="14832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C6D57C-2223-2B30-A4CA-FC107831F1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6"/>
          <a:stretch/>
        </p:blipFill>
        <p:spPr>
          <a:xfrm>
            <a:off x="4681414" y="1093153"/>
            <a:ext cx="4282709" cy="3434659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104F38CB-F764-9461-D56D-A1822432F7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2115"/>
          <a:stretch/>
        </p:blipFill>
        <p:spPr>
          <a:xfrm>
            <a:off x="0" y="1081770"/>
            <a:ext cx="4390095" cy="352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DB96BF-1C8E-1440-36C8-22B7E05903C8}"/>
              </a:ext>
            </a:extLst>
          </p:cNvPr>
          <p:cNvSpPr txBox="1"/>
          <p:nvPr/>
        </p:nvSpPr>
        <p:spPr>
          <a:xfrm>
            <a:off x="2008657" y="4602458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iText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956C5-95F4-5D7F-EF0B-5C2B36230989}"/>
              </a:ext>
            </a:extLst>
          </p:cNvPr>
          <p:cNvSpPr txBox="1"/>
          <p:nvPr/>
        </p:nvSpPr>
        <p:spPr>
          <a:xfrm>
            <a:off x="6282224" y="4602458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PDFBox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E92389-77C6-7C7D-10EB-064F2EE0D8C5}"/>
              </a:ext>
            </a:extLst>
          </p:cNvPr>
          <p:cNvSpPr/>
          <p:nvPr/>
        </p:nvSpPr>
        <p:spPr>
          <a:xfrm>
            <a:off x="1195755" y="2307770"/>
            <a:ext cx="2454204" cy="50271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183146-CAD0-9B98-2364-E4B912ECFF7F}"/>
              </a:ext>
            </a:extLst>
          </p:cNvPr>
          <p:cNvSpPr/>
          <p:nvPr/>
        </p:nvSpPr>
        <p:spPr>
          <a:xfrm>
            <a:off x="5768924" y="2307771"/>
            <a:ext cx="2357535" cy="50271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5886B4-69B4-0209-08DA-6A148520582A}"/>
              </a:ext>
            </a:extLst>
          </p:cNvPr>
          <p:cNvCxnSpPr/>
          <p:nvPr/>
        </p:nvCxnSpPr>
        <p:spPr>
          <a:xfrm>
            <a:off x="4519960" y="959974"/>
            <a:ext cx="0" cy="39346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98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886F0A-2151-43DD-8EFC-DE9967EF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" y="192697"/>
            <a:ext cx="8551459" cy="1226716"/>
          </a:xfrm>
        </p:spPr>
        <p:txBody>
          <a:bodyPr/>
          <a:lstStyle/>
          <a:p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400" b="1" dirty="0"/>
              <a:t>Context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05CA3C-D331-48FE-97A5-B694515BE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711" y="1547655"/>
            <a:ext cx="1970400" cy="2050433"/>
          </a:xfrm>
        </p:spPr>
        <p:txBody>
          <a:bodyPr/>
          <a:lstStyle/>
          <a:p>
            <a:pPr marL="169863" indent="0" algn="l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Birds eye view of how letter generator used to work</a:t>
            </a:r>
          </a:p>
        </p:txBody>
      </p:sp>
      <p:pic>
        <p:nvPicPr>
          <p:cNvPr id="4" name="Picture 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EA1CD0D9-D817-451A-9BFC-D69BA45F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31" y="64455"/>
            <a:ext cx="927193" cy="1483201"/>
          </a:xfrm>
          <a:prstGeom prst="rect">
            <a:avLst/>
          </a:prstGeom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3842EA56-74FE-E6C0-0D15-EBFC368DD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111" y="977973"/>
            <a:ext cx="6529357" cy="3994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731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886F0A-2151-43DD-8EFC-DE9967EF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" y="192697"/>
            <a:ext cx="8551459" cy="1226716"/>
          </a:xfrm>
        </p:spPr>
        <p:txBody>
          <a:bodyPr/>
          <a:lstStyle/>
          <a:p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400" b="1" dirty="0"/>
              <a:t>Context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05CA3C-D331-48FE-97A5-B694515BE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711" y="1547655"/>
            <a:ext cx="1970400" cy="2050433"/>
          </a:xfrm>
        </p:spPr>
        <p:txBody>
          <a:bodyPr/>
          <a:lstStyle/>
          <a:p>
            <a:pPr marL="169863" indent="0" algn="l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Birds eye view of how letter generator used to work</a:t>
            </a:r>
          </a:p>
        </p:txBody>
      </p:sp>
      <p:pic>
        <p:nvPicPr>
          <p:cNvPr id="4" name="Picture 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EA1CD0D9-D817-451A-9BFC-D69BA45F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31" y="64455"/>
            <a:ext cx="927193" cy="1483201"/>
          </a:xfrm>
          <a:prstGeom prst="rect">
            <a:avLst/>
          </a:prstGeom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3842EA56-74FE-E6C0-0D15-EBFC368DD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111" y="977973"/>
            <a:ext cx="6529357" cy="399474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3444A3-E673-1B98-2635-983BEB0FAA0E}"/>
              </a:ext>
            </a:extLst>
          </p:cNvPr>
          <p:cNvSpPr/>
          <p:nvPr/>
        </p:nvSpPr>
        <p:spPr>
          <a:xfrm>
            <a:off x="4320944" y="2461173"/>
            <a:ext cx="4351867" cy="1787365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37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886F0A-2151-43DD-8EFC-DE9967EF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" y="454771"/>
            <a:ext cx="8551459" cy="1226716"/>
          </a:xfrm>
        </p:spPr>
        <p:txBody>
          <a:bodyPr/>
          <a:lstStyle/>
          <a:p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400" b="1" dirty="0"/>
              <a:t>FTL File = HTML Template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pic>
        <p:nvPicPr>
          <p:cNvPr id="4" name="Picture 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EA1CD0D9-D817-451A-9BFC-D69BA45F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31" y="64455"/>
            <a:ext cx="927193" cy="14832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CAEB9B-B1F8-A88C-F0F9-366C02208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76" y="1018677"/>
            <a:ext cx="5076732" cy="199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AEC0F5-E66C-75D4-FEF6-41826F327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76" y="3069110"/>
            <a:ext cx="7772400" cy="1996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AA9717-0643-F0F5-71C1-385670CE57DE}"/>
              </a:ext>
            </a:extLst>
          </p:cNvPr>
          <p:cNvSpPr txBox="1"/>
          <p:nvPr/>
        </p:nvSpPr>
        <p:spPr>
          <a:xfrm>
            <a:off x="5342908" y="1483844"/>
            <a:ext cx="31576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Java Class containing data aggregated from backend, such as “</a:t>
            </a:r>
            <a:r>
              <a:rPr lang="en-US" dirty="0" err="1"/>
              <a:t>serviceConnectedCombinedDegree</a:t>
            </a:r>
            <a:r>
              <a:rPr lang="en-US" dirty="0"/>
              <a:t>” used in benefit summary letter.</a:t>
            </a:r>
          </a:p>
          <a:p>
            <a:endParaRPr lang="en-US" dirty="0">
              <a:solidFill>
                <a:srgbClr val="BCBEC4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835ED-7336-FD73-F227-9E8638BE8839}"/>
              </a:ext>
            </a:extLst>
          </p:cNvPr>
          <p:cNvSpPr txBox="1"/>
          <p:nvPr/>
        </p:nvSpPr>
        <p:spPr>
          <a:xfrm>
            <a:off x="5395441" y="3135144"/>
            <a:ext cx="29137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 of </a:t>
            </a:r>
            <a:r>
              <a:rPr lang="en-US" dirty="0" err="1">
                <a:solidFill>
                  <a:schemeClr val="bg1"/>
                </a:solidFill>
              </a:rPr>
              <a:t>ftl</a:t>
            </a:r>
            <a:r>
              <a:rPr lang="en-US" dirty="0">
                <a:solidFill>
                  <a:schemeClr val="bg1"/>
                </a:solidFill>
              </a:rPr>
              <a:t> file, where data is injected and there’s logic </a:t>
            </a:r>
          </a:p>
          <a:p>
            <a:r>
              <a:rPr lang="en-US" dirty="0">
                <a:solidFill>
                  <a:schemeClr val="bg1"/>
                </a:solidFill>
              </a:rPr>
              <a:t>for what to display / not display </a:t>
            </a:r>
          </a:p>
          <a:p>
            <a:r>
              <a:rPr lang="en-US" dirty="0">
                <a:solidFill>
                  <a:schemeClr val="bg1"/>
                </a:solidFill>
              </a:rPr>
              <a:t>In html</a:t>
            </a:r>
          </a:p>
        </p:txBody>
      </p:sp>
    </p:spTree>
    <p:extLst>
      <p:ext uri="{BB962C8B-B14F-4D97-AF65-F5344CB8AC3E}">
        <p14:creationId xmlns:p14="http://schemas.microsoft.com/office/powerpoint/2010/main" val="4209953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886F0A-2151-43DD-8EFC-DE9967EF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" y="192697"/>
            <a:ext cx="8551459" cy="1226716"/>
          </a:xfrm>
        </p:spPr>
        <p:txBody>
          <a:bodyPr/>
          <a:lstStyle/>
          <a:p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400" b="1" dirty="0"/>
              <a:t>Resulting PDF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05CA3C-D331-48FE-97A5-B694515BE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710" y="611655"/>
            <a:ext cx="7798923" cy="2050433"/>
          </a:xfrm>
        </p:spPr>
        <p:txBody>
          <a:bodyPr/>
          <a:lstStyle/>
          <a:p>
            <a:pPr marL="169863" indent="0" algn="l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600" dirty="0" err="1">
                <a:solidFill>
                  <a:srgbClr val="000000"/>
                </a:solidFill>
                <a:latin typeface="+mn-lt"/>
              </a:rPr>
              <a:t>Freemarker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fills values into FTL, then computes intermediate HTML, which then gets input into </a:t>
            </a:r>
            <a:r>
              <a:rPr lang="en-US" sz="1600" dirty="0" err="1">
                <a:solidFill>
                  <a:srgbClr val="000000"/>
                </a:solidFill>
                <a:latin typeface="+mn-lt"/>
              </a:rPr>
              <a:t>iText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to create the PDF file. </a:t>
            </a:r>
          </a:p>
          <a:p>
            <a:pPr marL="169863" indent="0" algn="l">
              <a:lnSpc>
                <a:spcPct val="100000"/>
              </a:lnSpc>
              <a:spcBef>
                <a:spcPts val="400"/>
              </a:spcBef>
              <a:buNone/>
            </a:pP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" name="Picture 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EA1CD0D9-D817-451A-9BFC-D69BA45F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31" y="64455"/>
            <a:ext cx="927193" cy="14832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A90FF4-8090-6D25-C330-F5E6FD437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10" y="1306960"/>
            <a:ext cx="6306025" cy="16238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EA65BB-7FB2-142B-4C08-240D5A9D16E7}"/>
              </a:ext>
            </a:extLst>
          </p:cNvPr>
          <p:cNvSpPr txBox="1"/>
          <p:nvPr/>
        </p:nvSpPr>
        <p:spPr>
          <a:xfrm>
            <a:off x="6899797" y="2202418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FTL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7D99F-2334-8392-FA81-89A8D2E94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3372" y="3009413"/>
            <a:ext cx="5067417" cy="8713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69321-7740-606F-EC78-F50D7AC68D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7" t="7399" r="5554" b="20298"/>
          <a:stretch/>
        </p:blipFill>
        <p:spPr>
          <a:xfrm>
            <a:off x="2576811" y="4060983"/>
            <a:ext cx="6096000" cy="1082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643866-ED7C-862E-0315-A1C276CE2286}"/>
              </a:ext>
            </a:extLst>
          </p:cNvPr>
          <p:cNvSpPr txBox="1"/>
          <p:nvPr/>
        </p:nvSpPr>
        <p:spPr>
          <a:xfrm>
            <a:off x="8224650" y="4581471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5004C-487D-5DCC-AFBC-CE571AB77562}"/>
              </a:ext>
            </a:extLst>
          </p:cNvPr>
          <p:cNvSpPr txBox="1"/>
          <p:nvPr/>
        </p:nvSpPr>
        <p:spPr>
          <a:xfrm>
            <a:off x="7169260" y="326042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9009D1-4075-8EC8-9B6E-01DC1A35A1D7}"/>
              </a:ext>
            </a:extLst>
          </p:cNvPr>
          <p:cNvSpPr txBox="1"/>
          <p:nvPr/>
        </p:nvSpPr>
        <p:spPr>
          <a:xfrm>
            <a:off x="632779" y="3445092"/>
            <a:ext cx="123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freemarker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02013-B25A-BDBF-AEAC-7AD4B3D2BAA9}"/>
              </a:ext>
            </a:extLst>
          </p:cNvPr>
          <p:cNvSpPr txBox="1"/>
          <p:nvPr/>
        </p:nvSpPr>
        <p:spPr>
          <a:xfrm>
            <a:off x="1248075" y="4663879"/>
            <a:ext cx="61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iText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4A07D6-45D5-AA0C-6178-3E39B4877C10}"/>
              </a:ext>
            </a:extLst>
          </p:cNvPr>
          <p:cNvCxnSpPr>
            <a:cxnSpLocks/>
          </p:cNvCxnSpPr>
          <p:nvPr/>
        </p:nvCxnSpPr>
        <p:spPr>
          <a:xfrm>
            <a:off x="1144555" y="2930761"/>
            <a:ext cx="0" cy="510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401AAC-E81F-9758-37C6-15957DB519F0}"/>
              </a:ext>
            </a:extLst>
          </p:cNvPr>
          <p:cNvCxnSpPr/>
          <p:nvPr/>
        </p:nvCxnSpPr>
        <p:spPr>
          <a:xfrm>
            <a:off x="1138335" y="3440819"/>
            <a:ext cx="725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CBA7C5-1EE1-4FCA-3BCE-2FA86E89E7AD}"/>
              </a:ext>
            </a:extLst>
          </p:cNvPr>
          <p:cNvCxnSpPr>
            <a:cxnSpLocks/>
          </p:cNvCxnSpPr>
          <p:nvPr/>
        </p:nvCxnSpPr>
        <p:spPr>
          <a:xfrm>
            <a:off x="2149150" y="3880772"/>
            <a:ext cx="0" cy="885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4A5439-0B52-A074-78D8-33B19D32A8F9}"/>
              </a:ext>
            </a:extLst>
          </p:cNvPr>
          <p:cNvCxnSpPr>
            <a:cxnSpLocks/>
          </p:cNvCxnSpPr>
          <p:nvPr/>
        </p:nvCxnSpPr>
        <p:spPr>
          <a:xfrm>
            <a:off x="2149150" y="4766137"/>
            <a:ext cx="687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044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886F0A-2151-43DD-8EFC-DE9967EF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" y="528599"/>
            <a:ext cx="8551459" cy="1226716"/>
          </a:xfrm>
        </p:spPr>
        <p:txBody>
          <a:bodyPr/>
          <a:lstStyle/>
          <a:p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Problem statement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05CA3C-D331-48FE-97A5-B694515BE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710" y="986583"/>
            <a:ext cx="8354101" cy="2050433"/>
          </a:xfrm>
        </p:spPr>
        <p:txBody>
          <a:bodyPr/>
          <a:lstStyle/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600" dirty="0" err="1">
                <a:solidFill>
                  <a:srgbClr val="000000"/>
                </a:solidFill>
                <a:latin typeface="+mn-lt"/>
              </a:rPr>
              <a:t>iText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uses license AGLP </a:t>
            </a:r>
          </a:p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Would cost 60k / year to continue using </a:t>
            </a:r>
            <a:r>
              <a:rPr lang="en-US" sz="1600" dirty="0" err="1">
                <a:solidFill>
                  <a:srgbClr val="000000"/>
                </a:solidFill>
                <a:latin typeface="+mn-lt"/>
              </a:rPr>
              <a:t>iText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in letter generator</a:t>
            </a:r>
          </a:p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" name="Picture 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EA1CD0D9-D817-451A-9BFC-D69BA45F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31" y="64455"/>
            <a:ext cx="927193" cy="1483201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1DB88A8-98DF-BB6B-88CE-8E99FBD89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89" y="2005640"/>
            <a:ext cx="7978048" cy="233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40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886F0A-2151-43DD-8EFC-DE9967EF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" y="491277"/>
            <a:ext cx="8551459" cy="1226716"/>
          </a:xfrm>
        </p:spPr>
        <p:txBody>
          <a:bodyPr/>
          <a:lstStyle/>
          <a:p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400" b="1" dirty="0"/>
              <a:t>Solution requirements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05CA3C-D331-48FE-97A5-B694515BE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710" y="1104635"/>
            <a:ext cx="8354101" cy="2050433"/>
          </a:xfrm>
        </p:spPr>
        <p:txBody>
          <a:bodyPr/>
          <a:lstStyle/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Replace </a:t>
            </a:r>
            <a:r>
              <a:rPr lang="en-US" sz="2400" dirty="0" err="1">
                <a:solidFill>
                  <a:schemeClr val="tx1"/>
                </a:solidFill>
                <a:latin typeface="+mn-lt"/>
              </a:rPr>
              <a:t>iText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with another library </a:t>
            </a:r>
          </a:p>
          <a:p>
            <a:pPr marL="912813" lvl="1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New library must not break PDF generation </a:t>
            </a:r>
          </a:p>
          <a:p>
            <a:pPr marL="912813" lvl="1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New library must not break the accessibility tagging done for 508 compliance</a:t>
            </a:r>
          </a:p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Picture 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EA1CD0D9-D817-451A-9BFC-D69BA45F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31" y="64455"/>
            <a:ext cx="927193" cy="148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52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886F0A-2151-43DD-8EFC-DE9967EF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52" y="604555"/>
            <a:ext cx="8551459" cy="1226716"/>
          </a:xfrm>
        </p:spPr>
        <p:txBody>
          <a:bodyPr/>
          <a:lstStyle/>
          <a:p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400" b="1" dirty="0"/>
              <a:t>Honorable Mention: </a:t>
            </a:r>
            <a:r>
              <a:rPr lang="en-US" sz="2400" b="1" dirty="0" err="1"/>
              <a:t>Openhtml</a:t>
            </a:r>
            <a:r>
              <a:rPr lang="en-US" sz="2400" b="1" dirty="0"/>
              <a:t> to pdf</a:t>
            </a:r>
            <a:br>
              <a:rPr lang="en-US" sz="2400" b="1" dirty="0"/>
            </a:br>
            <a:br>
              <a:rPr lang="en-US" sz="2400" b="1" dirty="0"/>
            </a:br>
            <a:endParaRPr lang="en-US" sz="24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05CA3C-D331-48FE-97A5-B694515BE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710" y="1062539"/>
            <a:ext cx="8354101" cy="2050433"/>
          </a:xfrm>
        </p:spPr>
        <p:txBody>
          <a:bodyPr/>
          <a:lstStyle/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It would have been ideal if we could drop in another html to pdf library that has the same functionality</a:t>
            </a:r>
          </a:p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Due to 508 compliance requirement, the only other html to PDF library that was a candidate was </a:t>
            </a:r>
            <a:r>
              <a:rPr lang="en-US" sz="1600" dirty="0" err="1">
                <a:solidFill>
                  <a:srgbClr val="000000"/>
                </a:solidFill>
                <a:latin typeface="+mn-lt"/>
              </a:rPr>
              <a:t>OpenHTML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 to PDF</a:t>
            </a:r>
          </a:p>
          <a:p>
            <a:pPr marL="455613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Problems:</a:t>
            </a:r>
          </a:p>
          <a:p>
            <a:pPr marL="912813" lvl="1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library issues with accessibility tagging links</a:t>
            </a:r>
          </a:p>
          <a:p>
            <a:pPr marL="912813" lvl="1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the developer of the library stopped maintaining it</a:t>
            </a:r>
          </a:p>
          <a:p>
            <a:pPr marL="912813" lvl="1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no API to adjust the tagging</a:t>
            </a:r>
          </a:p>
          <a:p>
            <a:pPr marL="912813" lvl="1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Library itself would have to be modified to properly support tagging</a:t>
            </a:r>
          </a:p>
          <a:p>
            <a:pPr marL="912813" lvl="1" indent="-285750" algn="l">
              <a:lnSpc>
                <a:spcPct val="100000"/>
              </a:lnSpc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Library uses LGPL license, which would require modifications to be made public</a:t>
            </a:r>
          </a:p>
        </p:txBody>
      </p:sp>
      <p:pic>
        <p:nvPicPr>
          <p:cNvPr id="4" name="Picture 3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EA1CD0D9-D817-451A-9BFC-D69BA45F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31" y="64455"/>
            <a:ext cx="927193" cy="148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6745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51d9dc18-15ea-424b-b24d-55ab4d4e7519}" enabled="1" method="Privileged" siteId="{d5fe813e-0caa-432a-b2ac-d555aa91bd1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8680</TotalTime>
  <Words>659</Words>
  <Application>Microsoft Macintosh PowerPoint</Application>
  <PresentationFormat>On-screen Show (16:9)</PresentationFormat>
  <Paragraphs>74</Paragraphs>
  <Slides>22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PT Sans</vt:lpstr>
      <vt:lpstr>Slack-Lato</vt:lpstr>
      <vt:lpstr>Arial</vt:lpstr>
      <vt:lpstr>Georgia</vt:lpstr>
      <vt:lpstr>Simple Light</vt:lpstr>
      <vt:lpstr> </vt:lpstr>
      <vt:lpstr>       What is iText?  </vt:lpstr>
      <vt:lpstr>       Context  </vt:lpstr>
      <vt:lpstr>       Context  </vt:lpstr>
      <vt:lpstr>     FTL File = HTML Template  </vt:lpstr>
      <vt:lpstr>       Resulting PDF  </vt:lpstr>
      <vt:lpstr>       Problem statement  </vt:lpstr>
      <vt:lpstr>         Solution requirements  </vt:lpstr>
      <vt:lpstr>       Honorable Mention: Openhtml to pdf  </vt:lpstr>
      <vt:lpstr>       Only viable alternative: Apache PDFBox  </vt:lpstr>
      <vt:lpstr>       New Flow  </vt:lpstr>
      <vt:lpstr>       Conversion Example: Logo &amp; title using iText  </vt:lpstr>
      <vt:lpstr>      logo with PDFBox  </vt:lpstr>
      <vt:lpstr>       Our main class that contains core PDFBox logic  </vt:lpstr>
      <vt:lpstr>       Using CustomTaggedPdfBuilder  </vt:lpstr>
      <vt:lpstr>       New Regression testing  </vt:lpstr>
      <vt:lpstr>       WCAG 2.0 standard adherence   </vt:lpstr>
      <vt:lpstr>       Part of WCAG 2.0 compliance report  </vt:lpstr>
      <vt:lpstr>       Table that doesn’t comply  </vt:lpstr>
      <vt:lpstr>       Apple Voiceover on old iText letter  </vt:lpstr>
      <vt:lpstr>       Apple voice over on new PDFBox letter  </vt:lpstr>
      <vt:lpstr>       Performance Comparison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 API - Lighthouse [Sprint Team Name]</dc:title>
  <dc:creator>Nichole Harris</dc:creator>
  <cp:lastModifiedBy>Mizan, Ali [USA]</cp:lastModifiedBy>
  <cp:revision>167</cp:revision>
  <cp:lastPrinted>2021-10-14T13:33:45Z</cp:lastPrinted>
  <dcterms:modified xsi:type="dcterms:W3CDTF">2023-10-31T16:56:21Z</dcterms:modified>
</cp:coreProperties>
</file>